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12" r:id="rId2"/>
    <p:sldId id="422" r:id="rId3"/>
    <p:sldId id="423" r:id="rId4"/>
    <p:sldId id="395" r:id="rId5"/>
    <p:sldId id="413" r:id="rId6"/>
    <p:sldId id="424" r:id="rId7"/>
    <p:sldId id="425" r:id="rId8"/>
    <p:sldId id="403" r:id="rId9"/>
    <p:sldId id="417" r:id="rId10"/>
    <p:sldId id="410" r:id="rId11"/>
    <p:sldId id="426" r:id="rId12"/>
    <p:sldId id="427" r:id="rId13"/>
    <p:sldId id="428" r:id="rId14"/>
    <p:sldId id="430" r:id="rId15"/>
    <p:sldId id="432" r:id="rId16"/>
    <p:sldId id="431" r:id="rId17"/>
    <p:sldId id="429" r:id="rId18"/>
    <p:sldId id="277" r:id="rId19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5DBFF"/>
    <a:srgbClr val="D898F2"/>
    <a:srgbClr val="BE51E9"/>
    <a:srgbClr val="C5D71B"/>
    <a:srgbClr val="99FF33"/>
    <a:srgbClr val="247B0F"/>
    <a:srgbClr val="FFFFCC"/>
    <a:srgbClr val="33CC33"/>
    <a:srgbClr val="B436E6"/>
    <a:srgbClr val="6D413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58" autoAdjust="0"/>
    <p:restoredTop sz="87860" autoAdjust="0"/>
  </p:normalViewPr>
  <p:slideViewPr>
    <p:cSldViewPr>
      <p:cViewPr varScale="1">
        <p:scale>
          <a:sx n="96" d="100"/>
          <a:sy n="96" d="100"/>
        </p:scale>
        <p:origin x="-1182" y="-7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B3B528-C488-4DE1-A4EE-250B79B09C09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52206F-60FF-4C6C-8830-6C3754F55E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7775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10425E-8047-42B3-9733-5628C7FD7AE3}" type="slidenum">
              <a:rPr lang="ru-RU" altLang="ru-RU"/>
              <a:pPr eaLnBrk="1" hangingPunct="1"/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84591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01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0301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444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50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154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605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550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195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238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6721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334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rgbClr val="75DB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42140" y="5305772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B0F0"/>
                </a:solidFill>
                <a:latin typeface="Monotype Corsiva" pitchFamily="66" charset="0"/>
              </a:rPr>
              <a:t>Никифорова Н.В.</a:t>
            </a:r>
          </a:p>
        </p:txBody>
      </p:sp>
      <p:pic>
        <p:nvPicPr>
          <p:cNvPr id="1034" name="Picture 10" descr="https://img-fotki.yandex.ru/get/6823/156241142.236/0_13b75f_eba52c53_orig.png">
            <a:extLst>
              <a:ext uri="{FF2B5EF4-FFF2-40B4-BE49-F238E27FC236}">
                <a16:creationId xmlns:a16="http://schemas.microsoft.com/office/drawing/2014/main" xmlns="" id="{F5DB6BA1-8F7C-4420-A827-F86AA00627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duotone>
              <a:prstClr val="black"/>
              <a:srgbClr val="75DB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40193" y="-1843541"/>
            <a:ext cx="5863616" cy="9361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audio" Target="../media/audio1.wav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кумент 5">
            <a:hlinkClick r:id="rId2" action="ppaction://hlinksldjump" highlightClick="1"/>
          </p:cNvPr>
          <p:cNvSpPr/>
          <p:nvPr/>
        </p:nvSpPr>
        <p:spPr>
          <a:xfrm>
            <a:off x="284040" y="290563"/>
            <a:ext cx="360040" cy="490804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75DB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B0F0"/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7" name="Стрелка вправо с вырезом 6">
            <a:hlinkClick r:id="" action="ppaction://hlinkshowjump?jump=nextslide"/>
          </p:cNvPr>
          <p:cNvSpPr/>
          <p:nvPr/>
        </p:nvSpPr>
        <p:spPr>
          <a:xfrm>
            <a:off x="8316838" y="5149731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75DB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1415638-7453-43ED-A761-AF22F26640A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04609" y="-2796"/>
            <a:ext cx="6858594" cy="1390008"/>
          </a:xfrm>
          <a:prstGeom prst="rect">
            <a:avLst/>
          </a:prstGeom>
        </p:spPr>
      </p:pic>
      <p:pic>
        <p:nvPicPr>
          <p:cNvPr id="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4" cstate="email"/>
          <a:srcRect l="17043" r="15966"/>
          <a:stretch/>
        </p:blipFill>
        <p:spPr bwMode="auto">
          <a:xfrm>
            <a:off x="1649853" y="2478590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 rot="441831">
            <a:off x="6085505" y="2607608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128820" y="1088224"/>
            <a:ext cx="9272820" cy="8291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307969" y="2113051"/>
            <a:ext cx="4026768" cy="211260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xmlns="" val="1493628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01602" y="40190"/>
            <a:ext cx="7687244" cy="6570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Доходы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347864" y="949506"/>
            <a:ext cx="2344059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75DBFF"/>
            </a:solidFill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</a:rPr>
              <a:t>  </a:t>
            </a:r>
            <a:r>
              <a:rPr lang="ru-RU" sz="2400" dirty="0" smtClean="0">
                <a:latin typeface="Comic Sans MS" pitchFamily="66" charset="0"/>
              </a:rPr>
              <a:t>НАЛОГИ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26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388846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75DB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7A2F552F-CDB5-4DE6-B771-BB070B337F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771801" y="1616841"/>
            <a:ext cx="3312368" cy="2309653"/>
          </a:xfrm>
          <a:prstGeom prst="rect">
            <a:avLst/>
          </a:prstGeom>
          <a:noFill/>
          <a:ln w="38100">
            <a:solidFill>
              <a:srgbClr val="75DBFF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6">
            <a:extLst>
              <a:ext uri="{FF2B5EF4-FFF2-40B4-BE49-F238E27FC236}">
                <a16:creationId xmlns:a16="http://schemas.microsoft.com/office/drawing/2014/main" xmlns="" id="{5C6B9C42-A17D-42D8-915A-58609B621E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7984" y="580592"/>
            <a:ext cx="0" cy="33269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3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7B26A3B1-562F-4D57-B10E-E108CE8AA3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251520" y="3649588"/>
            <a:ext cx="831780" cy="16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7CC56352-57A7-4A1D-B81B-F96CF3301C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542185" y="4006896"/>
            <a:ext cx="1347305" cy="144055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 Box 11">
            <a:extLst>
              <a:ext uri="{FF2B5EF4-FFF2-40B4-BE49-F238E27FC236}">
                <a16:creationId xmlns:a16="http://schemas.microsoft.com/office/drawing/2014/main" xmlns="" id="{8616B7FE-9FC8-4578-9919-CC0ED3B30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3788375"/>
            <a:ext cx="7056784" cy="1877437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</a:rPr>
              <a:t>  </a:t>
            </a:r>
            <a:r>
              <a:rPr lang="ru-RU" sz="2800" b="1" u="sng" dirty="0" smtClean="0">
                <a:solidFill>
                  <a:srgbClr val="002060"/>
                </a:solidFill>
                <a:latin typeface="Comic Sans MS" pitchFamily="66" charset="0"/>
              </a:rPr>
              <a:t>Налоги</a:t>
            </a:r>
            <a:r>
              <a:rPr lang="ru-RU" sz="2800" dirty="0" smtClean="0">
                <a:latin typeface="Comic Sans MS" pitchFamily="66" charset="0"/>
              </a:rPr>
              <a:t>- установленные законом платежи, которые граждане и организации обязаны вносить в бюджет государства.</a:t>
            </a:r>
            <a:endParaRPr lang="ru-RU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8746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9" grpId="0" animBg="1"/>
      <p:bldP spid="26" grpId="0" animBg="1"/>
      <p:bldP spid="8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152400" y="228865"/>
            <a:ext cx="8763000" cy="1295135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Налог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 — 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это принудительно изымаемые государством средства с физических и юридических лиц, необходимые для осуществления государством своих функций.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5127" name="Picture 7" descr="nalog3"/>
          <p:cNvPicPr>
            <a:picLocks noChangeAspect="1" noChangeArrowheads="1"/>
          </p:cNvPicPr>
          <p:nvPr/>
        </p:nvPicPr>
        <p:blipFill>
          <a:blip r:embed="rId2" cstate="print"/>
          <a:srcRect t="18195"/>
          <a:stretch>
            <a:fillRect/>
          </a:stretch>
        </p:blipFill>
        <p:spPr bwMode="auto">
          <a:xfrm>
            <a:off x="685800" y="1587500"/>
            <a:ext cx="7848600" cy="401240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3505200" y="228865"/>
            <a:ext cx="5486400" cy="1549135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Те, кто вносит налоги, называются "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налогоплательщиками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", а контролирует – </a:t>
            </a:r>
            <a:br>
              <a:rPr lang="ru-RU" sz="2400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налоговая инспекция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.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6150" name="Picture 6" descr="gov1470238407_8873"/>
          <p:cNvPicPr>
            <a:picLocks noChangeAspect="1" noChangeArrowheads="1"/>
          </p:cNvPicPr>
          <p:nvPr/>
        </p:nvPicPr>
        <p:blipFill>
          <a:blip r:embed="rId2" cstate="print"/>
          <a:srcRect t="19048" r="4762"/>
          <a:stretch>
            <a:fillRect/>
          </a:stretch>
        </p:blipFill>
        <p:spPr bwMode="auto">
          <a:xfrm>
            <a:off x="228600" y="127000"/>
            <a:ext cx="3048000" cy="1619250"/>
          </a:xfrm>
          <a:prstGeom prst="rect">
            <a:avLst/>
          </a:prstGeom>
          <a:noFill/>
        </p:spPr>
      </p:pic>
      <p:pic>
        <p:nvPicPr>
          <p:cNvPr id="6152" name="Picture 8" descr="reforma"/>
          <p:cNvPicPr>
            <a:picLocks noChangeAspect="1" noChangeArrowheads="1"/>
          </p:cNvPicPr>
          <p:nvPr/>
        </p:nvPicPr>
        <p:blipFill>
          <a:blip r:embed="rId3" cstate="print"/>
          <a:srcRect t="9259" b="11111"/>
          <a:stretch>
            <a:fillRect/>
          </a:stretch>
        </p:blipFill>
        <p:spPr bwMode="auto">
          <a:xfrm>
            <a:off x="990600" y="1905000"/>
            <a:ext cx="7315200" cy="364066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Бюджет одобряется парламентом, подписывается президентом, и лишь тогда он становится законом.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16390" name="Picture 6" descr="12_11"/>
          <p:cNvPicPr>
            <a:picLocks noChangeAspect="1" noChangeArrowheads="1"/>
          </p:cNvPicPr>
          <p:nvPr/>
        </p:nvPicPr>
        <p:blipFill>
          <a:blip r:embed="rId2" cstate="print"/>
          <a:srcRect t="14000"/>
          <a:stretch>
            <a:fillRect/>
          </a:stretch>
        </p:blipFill>
        <p:spPr bwMode="auto">
          <a:xfrm>
            <a:off x="304801" y="1397000"/>
            <a:ext cx="8524875" cy="40957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Если доходы меньше расходов -слишком большие траты приводят к недостаточности средств – 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ДЕФИЦИТ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.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22536" name="Picture 8" descr="1299163145_pusto_koshelj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97000"/>
            <a:ext cx="7239000" cy="402166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865"/>
            <a:ext cx="8686800" cy="1104635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При дефиците бюджета люди не получат зарплату, школы, больницы и прочие организации вынуждены будут прекратить свою работу, что в целом ухудшит жизнь граждан государства.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24582" name="Picture 6" descr="1288020817_hiop"/>
          <p:cNvPicPr>
            <a:picLocks noChangeAspect="1" noChangeArrowheads="1"/>
          </p:cNvPicPr>
          <p:nvPr/>
        </p:nvPicPr>
        <p:blipFill>
          <a:blip r:embed="rId2" cstate="print"/>
          <a:srcRect b="10417"/>
          <a:stretch>
            <a:fillRect/>
          </a:stretch>
        </p:blipFill>
        <p:spPr bwMode="auto">
          <a:xfrm>
            <a:off x="762000" y="1651000"/>
            <a:ext cx="7696200" cy="365257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28865"/>
            <a:ext cx="8991600" cy="1168135"/>
          </a:xfrm>
        </p:spPr>
        <p:txBody>
          <a:bodyPr/>
          <a:lstStyle/>
          <a:p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Если доходы превышают расходы, значит, часть денег бюджета не работают и не приносят прибыль</a:t>
            </a:r>
            <a:r>
              <a:rPr lang="ru-RU" sz="2400" dirty="0">
                <a:solidFill>
                  <a:srgbClr val="FFFF00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18438" name="Picture 6" descr="9088435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7772400" cy="366977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865"/>
            <a:ext cx="8839200" cy="850635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Для рациональности бюджета, необходимо, чтобы доходы были равны расходам.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17414" name="Picture 6" descr="25838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06500"/>
            <a:ext cx="7239000" cy="411030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460432" y="193204"/>
            <a:ext cx="576064" cy="576064"/>
          </a:xfrm>
          <a:prstGeom prst="mathMultiply">
            <a:avLst/>
          </a:prstGeom>
          <a:solidFill>
            <a:schemeClr val="bg1"/>
          </a:solidFill>
          <a:ln>
            <a:solidFill>
              <a:srgbClr val="75DB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0674798" flipH="1">
            <a:off x="247274" y="1931838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7740352" y="841276"/>
            <a:ext cx="1241070" cy="230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784C91B-E2B7-4A46-B9B8-1FD24C227C9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54828" y="769268"/>
            <a:ext cx="6809822" cy="1012024"/>
          </a:xfrm>
          <a:prstGeom prst="rect">
            <a:avLst/>
          </a:prstGeom>
        </p:spPr>
      </p:pic>
      <p:pic>
        <p:nvPicPr>
          <p:cNvPr id="8" name="Picture 8" descr="%D0%9F%D1%80%D0%B0%D0%B2%D0%B8%D1%82%D0%B5%D0%BB%D1%8C%D1%81%D1%82%D0%B2%D0%BE-%D0%A0%D0%A4"/>
          <p:cNvPicPr>
            <a:picLocks noChangeAspect="1" noChangeArrowheads="1"/>
          </p:cNvPicPr>
          <p:nvPr/>
        </p:nvPicPr>
        <p:blipFill>
          <a:blip r:embed="rId5" cstate="print"/>
          <a:srcRect t="8603"/>
          <a:stretch>
            <a:fillRect/>
          </a:stretch>
        </p:blipFill>
        <p:spPr bwMode="auto">
          <a:xfrm>
            <a:off x="2123728" y="1705372"/>
            <a:ext cx="5461992" cy="37438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3185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FF0000"/>
                </a:solidFill>
                <a:latin typeface="Comic Sans MS" pitchFamily="66" charset="0"/>
              </a:rPr>
              <a:t>Слово «бюджет» в переводе с английского языка означает «денежная сумка».</a:t>
            </a:r>
            <a:r>
              <a:rPr lang="ru-RU" sz="40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9702" name="Picture 6" descr="026939____"/>
          <p:cNvPicPr>
            <a:picLocks noChangeAspect="1" noChangeArrowheads="1"/>
          </p:cNvPicPr>
          <p:nvPr/>
        </p:nvPicPr>
        <p:blipFill>
          <a:blip r:embed="rId2" cstate="print"/>
          <a:srcRect b="12802"/>
          <a:stretch>
            <a:fillRect/>
          </a:stretch>
        </p:blipFill>
        <p:spPr bwMode="auto">
          <a:xfrm>
            <a:off x="1524000" y="1397000"/>
            <a:ext cx="6400800" cy="4064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28865"/>
            <a:ext cx="8839200" cy="850635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Государственный бюджет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 — самый крупный денежный фонд, который использует правительство для финансирования своей деятельности.</a:t>
            </a:r>
            <a:r>
              <a:rPr lang="ru-RU" sz="40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7174" name="Picture 6" descr="9206385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60500"/>
            <a:ext cx="8305800" cy="392244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https://i.ya-webdesign.com/images/quarter-clipart-money-9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668715" y="2569468"/>
            <a:ext cx="2269333" cy="93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i.ya-webdesign.com/images/quarter-clipart-money-9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12200" y="911510"/>
            <a:ext cx="2269333" cy="93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11">
            <a:extLst>
              <a:ext uri="{FF2B5EF4-FFF2-40B4-BE49-F238E27FC236}">
                <a16:creationId xmlns:a16="http://schemas.microsoft.com/office/drawing/2014/main" xmlns="" id="{8616B7FE-9FC8-4578-9919-CC0ED3B30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584" y="3214949"/>
            <a:ext cx="2659056" cy="1877437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</a:rPr>
              <a:t>  </a:t>
            </a:r>
            <a:r>
              <a:rPr lang="ru-RU" sz="2800" dirty="0" smtClean="0">
                <a:latin typeface="Comic Sans MS" pitchFamily="66" charset="0"/>
              </a:rPr>
              <a:t>Деньги, которые кладут- это </a:t>
            </a:r>
            <a:r>
              <a:rPr lang="ru-RU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доходы</a:t>
            </a:r>
            <a:r>
              <a:rPr lang="ru-RU" sz="2800" dirty="0" smtClean="0">
                <a:latin typeface="Comic Sans MS" pitchFamily="66" charset="0"/>
              </a:rPr>
              <a:t>.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7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3C5C6279-BCEA-4E3C-919B-A4329AB0A528}"/>
              </a:ext>
            </a:extLst>
          </p:cNvPr>
          <p:cNvSpPr/>
          <p:nvPr/>
        </p:nvSpPr>
        <p:spPr>
          <a:xfrm>
            <a:off x="8388846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75DB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3" descr="C:\Users\Наталья\Desktop\муравей и черепаха\муравей.png">
            <a:extLst>
              <a:ext uri="{FF2B5EF4-FFF2-40B4-BE49-F238E27FC236}">
                <a16:creationId xmlns:a16="http://schemas.microsoft.com/office/drawing/2014/main" xmlns="" id="{C43B8DA0-171C-4EFD-B6BD-A08BE698910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251520" y="3649588"/>
            <a:ext cx="831780" cy="16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" descr="C:\Users\Наталья\Desktop\муравей и черепаха\черепаха.png">
            <a:extLst>
              <a:ext uri="{FF2B5EF4-FFF2-40B4-BE49-F238E27FC236}">
                <a16:creationId xmlns:a16="http://schemas.microsoft.com/office/drawing/2014/main" xmlns="" id="{4D9C4EBB-F5D3-48D2-AF02-24E0569586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542185" y="4006896"/>
            <a:ext cx="1347305" cy="144055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2">
            <a:extLst>
              <a:ext uri="{FF2B5EF4-FFF2-40B4-BE49-F238E27FC236}">
                <a16:creationId xmlns:a16="http://schemas.microsoft.com/office/drawing/2014/main" xmlns="" id="{0FFB955F-5B26-476A-889B-B35D587F7870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187150"/>
            <a:ext cx="6624638" cy="39351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Бюджет.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023779" y="1693367"/>
            <a:ext cx="3096344" cy="2286314"/>
          </a:xfrm>
          <a:prstGeom prst="rect">
            <a:avLst/>
          </a:prstGeom>
        </p:spPr>
      </p:pic>
      <p:sp>
        <p:nvSpPr>
          <p:cNvPr id="24" name="Text Box 11">
            <a:extLst>
              <a:ext uri="{FF2B5EF4-FFF2-40B4-BE49-F238E27FC236}">
                <a16:creationId xmlns:a16="http://schemas.microsoft.com/office/drawing/2014/main" xmlns="" id="{8616B7FE-9FC8-4578-9919-CC0ED3B30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1546" y="3195508"/>
            <a:ext cx="2659056" cy="1877437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</a:rPr>
              <a:t>  </a:t>
            </a:r>
            <a:r>
              <a:rPr lang="ru-RU" sz="2800" dirty="0" smtClean="0">
                <a:latin typeface="Comic Sans MS" pitchFamily="66" charset="0"/>
              </a:rPr>
              <a:t>Деньги, которые тратят- это </a:t>
            </a:r>
            <a:r>
              <a:rPr lang="ru-RU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расходы</a:t>
            </a:r>
            <a:r>
              <a:rPr lang="ru-RU" sz="2800" dirty="0" smtClean="0">
                <a:latin typeface="Comic Sans MS" pitchFamily="66" charset="0"/>
              </a:rPr>
              <a:t>.</a:t>
            </a:r>
            <a:endParaRPr lang="ru-RU" sz="3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9536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11111E-6 L 0.3467 0.2713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26" y="13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11111E-6 L 0.25034 -0.3463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17" y="-17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17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043608" y="217445"/>
            <a:ext cx="6984776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75DBFF"/>
            </a:solidFill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БЮДЖЕТ- ЭТО ПЛАН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78728" y="1252471"/>
            <a:ext cx="2938091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75DBFF"/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доходов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76435" y="1252471"/>
            <a:ext cx="3800232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75DBFF"/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расходов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26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388846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75DB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Line 6">
            <a:extLst>
              <a:ext uri="{FF2B5EF4-FFF2-40B4-BE49-F238E27FC236}">
                <a16:creationId xmlns:a16="http://schemas.microsoft.com/office/drawing/2014/main" xmlns="" id="{6939E742-C173-4C17-B40B-5858F82C4A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87824" y="804375"/>
            <a:ext cx="507983" cy="46166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" name="Line 6">
            <a:extLst>
              <a:ext uri="{FF2B5EF4-FFF2-40B4-BE49-F238E27FC236}">
                <a16:creationId xmlns:a16="http://schemas.microsoft.com/office/drawing/2014/main" xmlns="" id="{BBB90483-E14A-46D2-81FC-0CE0E05EA6E6}"/>
              </a:ext>
            </a:extLst>
          </p:cNvPr>
          <p:cNvSpPr>
            <a:spLocks noChangeShapeType="1"/>
          </p:cNvSpPr>
          <p:nvPr/>
        </p:nvSpPr>
        <p:spPr bwMode="auto">
          <a:xfrm>
            <a:off x="5440023" y="817507"/>
            <a:ext cx="507983" cy="434964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888A8946-3C5E-4D7A-8234-15EEFFCE9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2456031" y="1905738"/>
            <a:ext cx="4159929" cy="2679954"/>
          </a:xfrm>
          <a:prstGeom prst="rect">
            <a:avLst/>
          </a:prstGeom>
          <a:noFill/>
          <a:ln w="28575">
            <a:solidFill>
              <a:srgbClr val="75DBFF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11">
            <a:extLst>
              <a:ext uri="{FF2B5EF4-FFF2-40B4-BE49-F238E27FC236}">
                <a16:creationId xmlns:a16="http://schemas.microsoft.com/office/drawing/2014/main" xmlns="" id="{8616B7FE-9FC8-4578-9919-CC0ED3B309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441676"/>
            <a:ext cx="8964488" cy="1015663"/>
          </a:xfrm>
          <a:prstGeom prst="rect">
            <a:avLst/>
          </a:prstGeom>
          <a:noFill/>
          <a:ln w="28575">
            <a:noFill/>
          </a:ln>
          <a:effectLst/>
          <a:scene3d>
            <a:camera prst="orthographicFront"/>
            <a:lightRig rig="threePt" dir="t"/>
          </a:scene3d>
          <a:sp3d>
            <a:bevelT prst="slope"/>
          </a:sp3d>
          <a:extLst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</a:rPr>
              <a:t>  </a:t>
            </a:r>
            <a:r>
              <a:rPr lang="ru-RU" sz="2800" dirty="0" smtClean="0">
                <a:latin typeface="Comic Sans MS" pitchFamily="66" charset="0"/>
              </a:rPr>
              <a:t>Такой план должен быть в каждой стране.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 Его называют  </a:t>
            </a: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государственным бюджетом</a:t>
            </a:r>
            <a:r>
              <a:rPr lang="ru-RU" sz="2800" dirty="0" smtClean="0">
                <a:latin typeface="Comic Sans MS" pitchFamily="66" charset="0"/>
              </a:rPr>
              <a:t>.</a:t>
            </a:r>
            <a:endParaRPr lang="ru-RU" sz="3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1235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9" grpId="0" animBg="1"/>
      <p:bldP spid="13" grpId="0" animBg="1"/>
      <p:bldP spid="15" grpId="0" animBg="1"/>
      <p:bldP spid="26" grpId="0" animBg="1"/>
      <p:bldP spid="19" grpId="0" animBg="1"/>
      <p:bldP spid="24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28865"/>
            <a:ext cx="3657600" cy="5168635"/>
          </a:xfrm>
        </p:spPr>
        <p:txBody>
          <a:bodyPr/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Зачем нужен государственный бюджет?</a:t>
            </a:r>
            <a:b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Государство должно заранее рассчитать, сколько денег оно потратит в следующем году.</a:t>
            </a:r>
          </a:p>
        </p:txBody>
      </p:sp>
      <p:pic>
        <p:nvPicPr>
          <p:cNvPr id="25608" name="Picture 8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762000"/>
            <a:ext cx="5119688" cy="4445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28865"/>
            <a:ext cx="9144000" cy="1104635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За счет государственного бюджета содержатся армия, полиция, здравоохранение, наука, культура, выплата пенсий….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9222" name="Picture 6" descr="1279959967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33500"/>
            <a:ext cx="8534400" cy="408781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87150"/>
            <a:ext cx="6624638" cy="39351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Работа по учебнику.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0003" y="913118"/>
            <a:ext cx="5976664" cy="3600566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1.Откройте учебник на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стр.72.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2.Прочитайте текст  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«Государственный бюджет».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3.Откуда государство получает доходы?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 algn="l"/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 marL="609600" indent="-609600" algn="l"/>
            <a:r>
              <a:rPr lang="ru-RU" sz="2800" dirty="0">
                <a:latin typeface="Comic Sans MS" pitchFamily="66" charset="0"/>
              </a:rPr>
              <a:t> </a:t>
            </a:r>
          </a:p>
        </p:txBody>
      </p:sp>
      <p:pic>
        <p:nvPicPr>
          <p:cNvPr id="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251520" y="3649588"/>
            <a:ext cx="831780" cy="165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542185" y="4006896"/>
            <a:ext cx="1347305" cy="1440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4588" y="886188"/>
            <a:ext cx="1874196" cy="2457874"/>
          </a:xfrm>
          <a:prstGeom prst="rect">
            <a:avLst/>
          </a:prstGeom>
          <a:noFill/>
          <a:ln w="28575">
            <a:solidFill>
              <a:srgbClr val="75DBFF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0FCC5DE6-3E49-40C0-9711-7D03F943F9EC}"/>
              </a:ext>
            </a:extLst>
          </p:cNvPr>
          <p:cNvSpPr/>
          <p:nvPr/>
        </p:nvSpPr>
        <p:spPr>
          <a:xfrm>
            <a:off x="8388846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75DB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5402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uiExpand="1" build="p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7"/>
          <p:cNvSpPr>
            <a:spLocks noGrp="1"/>
          </p:cNvSpPr>
          <p:nvPr>
            <p:ph sz="quarter" idx="2"/>
          </p:nvPr>
        </p:nvSpPr>
        <p:spPr>
          <a:xfrm>
            <a:off x="341954" y="2113462"/>
            <a:ext cx="4372921" cy="3095625"/>
          </a:xfrm>
        </p:spPr>
        <p:txBody>
          <a:bodyPr>
            <a:normAutofit/>
          </a:bodyPr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в основном складываются </a:t>
            </a:r>
            <a:r>
              <a:rPr lang="ru-RU" altLang="ru-RU" dirty="0" smtClean="0">
                <a:latin typeface="Comic Sans MS" panose="030F0702030302020204" pitchFamily="66" charset="0"/>
              </a:rPr>
              <a:t>из</a:t>
            </a:r>
            <a:r>
              <a:rPr lang="ru-RU" altLang="ru-RU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dirty="0">
                <a:solidFill>
                  <a:srgbClr val="FF0000"/>
                </a:solidFill>
                <a:latin typeface="Comic Sans MS" panose="030F0702030302020204" pitchFamily="66" charset="0"/>
              </a:rPr>
              <a:t>налогов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(часть денег заработанных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гражданами  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altLang="ru-RU" dirty="0">
                <a:latin typeface="Comic Sans MS" panose="030F0702030302020204" pitchFamily="66" charset="0"/>
              </a:rPr>
              <a:t>и организациями)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714875" y="1705372"/>
            <a:ext cx="4429125" cy="3690938"/>
          </a:xfrm>
        </p:spPr>
        <p:txBody>
          <a:bodyPr>
            <a:normAutofit/>
          </a:bodyPr>
          <a:lstStyle/>
          <a:p>
            <a:pPr marL="266689" indent="-266689">
              <a:buFont typeface="Wingdings"/>
              <a:buChar char=""/>
              <a:defRPr/>
            </a:pPr>
            <a:endParaRPr lang="ru-RU" dirty="0" smtClean="0"/>
          </a:p>
          <a:p>
            <a:pPr marL="0" indent="0">
              <a:buNone/>
              <a:defRPr/>
            </a:pPr>
            <a:r>
              <a:rPr lang="ru-RU" dirty="0" smtClean="0">
                <a:latin typeface="Comic Sans MS" panose="030F0702030302020204" pitchFamily="66" charset="0"/>
              </a:rPr>
              <a:t>Образование</a:t>
            </a:r>
          </a:p>
          <a:p>
            <a:pPr marL="0" indent="0">
              <a:buNone/>
              <a:defRPr/>
            </a:pPr>
            <a:r>
              <a:rPr lang="ru-RU" dirty="0" smtClean="0">
                <a:latin typeface="Comic Sans MS" panose="030F0702030302020204" pitchFamily="66" charset="0"/>
              </a:rPr>
              <a:t>Здравоохранение</a:t>
            </a:r>
          </a:p>
          <a:p>
            <a:pPr marL="0" indent="0">
              <a:buNone/>
              <a:defRPr/>
            </a:pPr>
            <a:r>
              <a:rPr lang="ru-RU" dirty="0" smtClean="0">
                <a:latin typeface="Comic Sans MS" panose="030F0702030302020204" pitchFamily="66" charset="0"/>
              </a:rPr>
              <a:t>Содержание армии и полиции</a:t>
            </a:r>
          </a:p>
          <a:p>
            <a:pPr marL="0" indent="0">
              <a:buNone/>
              <a:defRPr/>
            </a:pPr>
            <a:r>
              <a:rPr lang="ru-RU" dirty="0" smtClean="0">
                <a:latin typeface="Comic Sans MS" panose="030F0702030302020204" pitchFamily="66" charset="0"/>
              </a:rPr>
              <a:t>Наука и культура</a:t>
            </a:r>
          </a:p>
          <a:p>
            <a:pPr marL="0" indent="0">
              <a:buNone/>
              <a:defRPr/>
            </a:pPr>
            <a:r>
              <a:rPr lang="ru-RU" dirty="0" smtClean="0">
                <a:latin typeface="Comic Sans MS" panose="030F0702030302020204" pitchFamily="66" charset="0"/>
              </a:rPr>
              <a:t>Охрана природы</a:t>
            </a:r>
          </a:p>
          <a:p>
            <a:pPr marL="0" indent="0">
              <a:buNone/>
              <a:defRPr/>
            </a:pPr>
            <a:r>
              <a:rPr lang="ru-RU" dirty="0" smtClean="0">
                <a:latin typeface="Comic Sans MS" panose="030F0702030302020204" pitchFamily="66" charset="0"/>
              </a:rPr>
              <a:t>Выплата пенсий и пособий</a:t>
            </a:r>
          </a:p>
          <a:p>
            <a:pPr marL="266689" indent="-266689">
              <a:buFont typeface="Wingdings"/>
              <a:buChar char=""/>
              <a:defRPr/>
            </a:pPr>
            <a:endParaRPr lang="ru-RU" dirty="0" smtClean="0"/>
          </a:p>
          <a:p>
            <a:pPr marL="266689" indent="-266689">
              <a:buFont typeface="Wingdings"/>
              <a:buChar char=""/>
              <a:defRPr/>
            </a:pPr>
            <a:endParaRPr lang="ru-RU" dirty="0" smtClean="0"/>
          </a:p>
          <a:p>
            <a:pPr marL="266689" indent="-266689">
              <a:buFont typeface="Wingdings"/>
              <a:buChar char=""/>
              <a:defRPr/>
            </a:pPr>
            <a:endParaRPr lang="ru-RU" dirty="0" smtClean="0"/>
          </a:p>
          <a:p>
            <a:pPr marL="266689" indent="-266689">
              <a:buFont typeface="Wingdings"/>
              <a:buChar char=""/>
              <a:defRPr/>
            </a:pPr>
            <a:endParaRPr lang="ru-RU" dirty="0"/>
          </a:p>
        </p:txBody>
      </p:sp>
      <p:sp>
        <p:nvSpPr>
          <p:cNvPr id="10245" name="Текст 6"/>
          <p:cNvSpPr>
            <a:spLocks noGrp="1"/>
          </p:cNvSpPr>
          <p:nvPr>
            <p:ph type="body" sz="quarter" idx="1"/>
          </p:nvPr>
        </p:nvSpPr>
        <p:spPr>
          <a:xfrm>
            <a:off x="1134259" y="697879"/>
            <a:ext cx="3238500" cy="53313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800" dirty="0">
                <a:latin typeface="Comic Sans MS" panose="030F0702030302020204" pitchFamily="66" charset="0"/>
              </a:rPr>
              <a:t>Доходы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72759" y="699099"/>
            <a:ext cx="3476674" cy="701833"/>
          </a:xfrm>
        </p:spPr>
        <p:txBody>
          <a:bodyPr>
            <a:normAutofit fontScale="40000" lnSpcReduction="20000"/>
          </a:bodyPr>
          <a:lstStyle/>
          <a:p>
            <a:pPr algn="ctr">
              <a:defRPr/>
            </a:pPr>
            <a:endParaRPr lang="ru-RU" sz="2667" dirty="0"/>
          </a:p>
          <a:p>
            <a:pPr algn="ctr">
              <a:defRPr/>
            </a:pPr>
            <a:r>
              <a:rPr lang="ru-RU" sz="7000" dirty="0">
                <a:latin typeface="Comic Sans MS" panose="030F0702030302020204" pitchFamily="66" charset="0"/>
              </a:rPr>
              <a:t>Расходы</a:t>
            </a:r>
          </a:p>
          <a:p>
            <a:pPr algn="ctr">
              <a:defRPr/>
            </a:pPr>
            <a:endParaRPr lang="ru-RU" sz="2667" dirty="0"/>
          </a:p>
        </p:txBody>
      </p:sp>
      <p:sp>
        <p:nvSpPr>
          <p:cNvPr id="11" name="Выноска со стрелкой вверх 10"/>
          <p:cNvSpPr/>
          <p:nvPr/>
        </p:nvSpPr>
        <p:spPr>
          <a:xfrm>
            <a:off x="2372509" y="1231015"/>
            <a:ext cx="762000" cy="595313"/>
          </a:xfrm>
          <a:prstGeom prst="upArrowCallou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500"/>
          </a:p>
        </p:txBody>
      </p:sp>
      <p:sp>
        <p:nvSpPr>
          <p:cNvPr id="12" name="Выноска со стрелкой вниз 11"/>
          <p:cNvSpPr/>
          <p:nvPr/>
        </p:nvSpPr>
        <p:spPr>
          <a:xfrm>
            <a:off x="5868144" y="1231015"/>
            <a:ext cx="762000" cy="642938"/>
          </a:xfrm>
          <a:prstGeom prst="downArrowCallou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500"/>
          </a:p>
        </p:txBody>
      </p:sp>
      <p:pic>
        <p:nvPicPr>
          <p:cNvPr id="1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54344" y="96573"/>
            <a:ext cx="25400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2">
            <a:extLst>
              <a:ext uri="{FF2B5EF4-FFF2-40B4-BE49-F238E27FC236}">
                <a16:creationId xmlns:a16="http://schemas.microsoft.com/office/drawing/2014/main" xmlns="" id="{0FFB955F-5B26-476A-889B-B35D587F7870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187150"/>
            <a:ext cx="6624638" cy="39351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Государственный бюджет.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" name="Стрелка вправо с вырезом 8">
            <a:hlinkClick r:id="" action="ppaction://hlinkshowjump?jump=nextslide"/>
            <a:extLst>
              <a:ext uri="{FF2B5EF4-FFF2-40B4-BE49-F238E27FC236}">
                <a16:creationId xmlns:a16="http://schemas.microsoft.com/office/drawing/2014/main" xmlns="" id="{1DB72909-CF18-4C15-AFBC-6177854B6EF5}"/>
              </a:ext>
            </a:extLst>
          </p:cNvPr>
          <p:cNvSpPr/>
          <p:nvPr/>
        </p:nvSpPr>
        <p:spPr>
          <a:xfrm>
            <a:off x="8388846" y="247684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75DB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5053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26317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2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 showWhenStopped="0">
                <p:cTn id="6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0243" grpId="0" uiExpand="1" build="p"/>
      <p:bldP spid="10245" grpId="0" uiExpand="1" build="p" animBg="1"/>
      <p:bldP spid="14" grpId="0" build="p"/>
      <p:bldP spid="11" grpId="0" animBg="1"/>
      <p:bldP spid="12" grpId="0" animBg="1"/>
      <p:bldP spid="15" grpId="0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1763</TotalTime>
  <Words>271</Words>
  <Application>Microsoft Office PowerPoint</Application>
  <PresentationFormat>Экран (16:10)</PresentationFormat>
  <Paragraphs>48</Paragraphs>
  <Slides>18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Слово «бюджет» в переводе с английского языка означает «денежная сумка». </vt:lpstr>
      <vt:lpstr>Государственный бюджет — самый крупный денежный фонд, который использует правительство для финансирования своей деятельности. </vt:lpstr>
      <vt:lpstr>Слайд 4</vt:lpstr>
      <vt:lpstr>Слайд 5</vt:lpstr>
      <vt:lpstr>Зачем нужен государственный бюджет?   Государство должно заранее рассчитать, сколько денег оно потратит в следующем году.</vt:lpstr>
      <vt:lpstr>За счет государственного бюджета содержатся армия, полиция, здравоохранение, наука, культура, выплата пенсий….</vt:lpstr>
      <vt:lpstr>Работа по учебнику.</vt:lpstr>
      <vt:lpstr>Слайд 9</vt:lpstr>
      <vt:lpstr>Доходы</vt:lpstr>
      <vt:lpstr>Налог — это принудительно изымаемые государством средства с физических и юридических лиц, необходимые для осуществления государством своих функций. </vt:lpstr>
      <vt:lpstr>Те, кто вносит налоги, называются "налогоплательщиками", а контролирует –  налоговая инспекция. </vt:lpstr>
      <vt:lpstr>Бюджет одобряется парламентом, подписывается президентом, и лишь тогда он становится законом. </vt:lpstr>
      <vt:lpstr>Если доходы меньше расходов -слишком большие траты приводят к недостаточности средств – ДЕФИЦИТ.</vt:lpstr>
      <vt:lpstr>При дефиците бюджета люди не получат зарплату, школы, больницы и прочие организации вынуждены будут прекратить свою работу, что в целом ухудшит жизнь граждан государства. </vt:lpstr>
      <vt:lpstr>Если доходы превышают расходы, значит, часть денег бюджета не работают и не приносят прибыль.</vt:lpstr>
      <vt:lpstr>Для рациональности бюджета, необходимо, чтобы доходы были равны расходам.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Государственный бюджет.Никифорова Н.В.</dc:title>
  <dc:creator>Наталья Никифорова</dc:creator>
  <cp:lastModifiedBy>Наташа</cp:lastModifiedBy>
  <cp:revision>223</cp:revision>
  <dcterms:created xsi:type="dcterms:W3CDTF">2017-12-24T16:16:52Z</dcterms:created>
  <dcterms:modified xsi:type="dcterms:W3CDTF">2020-04-08T04:14:57Z</dcterms:modified>
</cp:coreProperties>
</file>